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12192000"/>
  <p:embeddedFontLst>
    <p:embeddedFont>
      <p:font typeface="Quattrocento" panose="02020502030000000404" pitchFamily="18" charset="0"/>
      <p:regular r:id="rId5"/>
    </p:embeddedFont>
    <p:embeddedFont>
      <p:font typeface="Quattrocento Bold" panose="020B0604020202020204" charset="0"/>
      <p:regular r:id="rId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0885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94016-4F8C-755F-8C22-767660CAC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CAF042-8D84-4069-7FCF-C3910DE11F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5BF7F0-FB18-31CE-BB37-D88E858459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0E1D7-0D14-DC5C-8B65-FE4697C3BC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91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424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333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240899" y="3357637"/>
            <a:ext cx="6223638" cy="440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hi-IN" altLang="en-US" sz="265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🦜</a:t>
            </a:r>
            <a:r>
              <a:rPr lang="hi-IN" altLang="en-US" sz="26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लापता मिट्टू</a:t>
            </a:r>
            <a:r>
              <a:rPr lang="en-US" altLang="en-US" sz="26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</a:t>
            </a:r>
            <a:r>
              <a:rPr lang="hi-IN" altLang="en-US" sz="265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की तलाश </a:t>
            </a:r>
            <a:endParaRPr lang="hi-IN" sz="2650" dirty="0"/>
          </a:p>
        </p:txBody>
      </p:sp>
      <p:sp>
        <p:nvSpPr>
          <p:cNvPr id="4" name="Shape 1"/>
          <p:cNvSpPr/>
          <p:nvPr/>
        </p:nvSpPr>
        <p:spPr>
          <a:xfrm>
            <a:off x="4995737" y="4461371"/>
            <a:ext cx="3143370" cy="1611660"/>
          </a:xfrm>
          <a:prstGeom prst="roundRect">
            <a:avLst>
              <a:gd name="adj" fmla="val 684"/>
            </a:avLst>
          </a:prstGeom>
          <a:solidFill>
            <a:srgbClr val="1B1B2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950178" y="4099942"/>
            <a:ext cx="2856635" cy="223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hi-IN" altLang="en-US" sz="13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📋</a:t>
            </a:r>
            <a:r>
              <a:rPr lang="hi-IN" altLang="en-US" sz="13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मिट्टू का विवरण</a:t>
            </a:r>
            <a:endParaRPr lang="hi-IN" sz="1300" dirty="0"/>
          </a:p>
        </p:txBody>
      </p:sp>
      <p:sp>
        <p:nvSpPr>
          <p:cNvPr id="6" name="Text 3"/>
          <p:cNvSpPr/>
          <p:nvPr/>
        </p:nvSpPr>
        <p:spPr>
          <a:xfrm>
            <a:off x="5068614" y="4513610"/>
            <a:ext cx="2856635" cy="1559421"/>
          </a:xfrm>
          <a:prstGeom prst="rect">
            <a:avLst/>
          </a:prstGeom>
          <a:noFill/>
          <a:ln/>
        </p:spPr>
        <p:txBody>
          <a:bodyPr wrap="square" lIns="0" tIns="57350" rIns="0" bIns="0" rtlCol="0" anchor="t">
            <a:normAutofit/>
          </a:bodyPr>
          <a:lstStyle/>
          <a:p>
            <a:pPr marL="223520" indent="-223520" algn="l">
              <a:lnSpc>
                <a:spcPct val="115000"/>
              </a:lnSpc>
              <a:buSzPct val="100000"/>
              <a:buChar char="•"/>
            </a:pPr>
            <a:r>
              <a:rPr lang="hi-IN" altLang="en-US" sz="1100" b="1" dirty="0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  <a:cs typeface="Quattrocento Bold" pitchFamily="34" charset="-120"/>
              </a:rPr>
              <a:t>नाम:</a:t>
            </a:r>
            <a:r>
              <a:rPr lang="hi-IN" altLang="en-US" sz="1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______________________</a:t>
            </a:r>
            <a:endParaRPr lang="hi-IN" sz="1100" dirty="0"/>
          </a:p>
          <a:p>
            <a:pPr marL="223520" indent="-223520" algn="l">
              <a:lnSpc>
                <a:spcPct val="115000"/>
              </a:lnSpc>
              <a:buSzPct val="100000"/>
              <a:buChar char="•"/>
            </a:pPr>
            <a:r>
              <a:rPr lang="hi-IN" altLang="en-US" sz="1100" b="1" dirty="0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  <a:cs typeface="Quattrocento Bold" pitchFamily="34" charset="-120"/>
              </a:rPr>
              <a:t>रंग और विशेषताएं:</a:t>
            </a:r>
            <a:r>
              <a:rPr lang="hi-IN" altLang="en-US" sz="1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______________________</a:t>
            </a:r>
            <a:endParaRPr lang="hi-IN" sz="1100" dirty="0"/>
          </a:p>
          <a:p>
            <a:pPr marL="223520" indent="-223520" algn="l">
              <a:lnSpc>
                <a:spcPct val="115000"/>
              </a:lnSpc>
              <a:buSzPct val="100000"/>
              <a:buChar char="•"/>
            </a:pPr>
            <a:r>
              <a:rPr lang="hi-IN" altLang="en-US" sz="1100" b="1" dirty="0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  <a:cs typeface="Quattrocento Bold" pitchFamily="34" charset="-120"/>
              </a:rPr>
              <a:t>लापता होने की तारीख:</a:t>
            </a:r>
            <a:r>
              <a:rPr lang="hi-IN" altLang="en-US" sz="1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______________________</a:t>
            </a:r>
            <a:endParaRPr lang="hi-IN" sz="1100" dirty="0"/>
          </a:p>
          <a:p>
            <a:pPr marL="223520" indent="-223520" algn="l">
              <a:lnSpc>
                <a:spcPct val="115000"/>
              </a:lnSpc>
              <a:buSzPct val="100000"/>
              <a:buChar char="•"/>
            </a:pPr>
            <a:r>
              <a:rPr lang="hi-IN" altLang="en-US" sz="1100" b="1" dirty="0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  <a:cs typeface="Quattrocento Bold" pitchFamily="34" charset="-120"/>
              </a:rPr>
              <a:t>स्थान:</a:t>
            </a:r>
            <a:r>
              <a:rPr lang="hi-IN" altLang="en-US" sz="1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______________________</a:t>
            </a:r>
            <a:endParaRPr lang="hi-IN" sz="1100" dirty="0"/>
          </a:p>
          <a:p>
            <a:pPr marL="223520" indent="-223520" algn="l">
              <a:lnSpc>
                <a:spcPct val="115000"/>
              </a:lnSpc>
              <a:buSzPct val="100000"/>
              <a:buChar char="•"/>
            </a:pPr>
            <a:r>
              <a:rPr lang="hi-IN" altLang="en-US" sz="1100" b="1" dirty="0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  <a:cs typeface="Quattrocento Bold" pitchFamily="34" charset="-120"/>
              </a:rPr>
              <a:t>संपर्क करें:</a:t>
            </a:r>
            <a:r>
              <a:rPr lang="hi-IN" altLang="en-US" sz="1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______________________</a:t>
            </a:r>
            <a:endParaRPr lang="hi-IN" sz="1100" dirty="0"/>
          </a:p>
          <a:p>
            <a:pPr marL="223520" indent="-223520" algn="l">
              <a:lnSpc>
                <a:spcPct val="115000"/>
              </a:lnSpc>
              <a:buSzPct val="100000"/>
              <a:buChar char="•"/>
            </a:pPr>
            <a:r>
              <a:rPr lang="hi-IN" altLang="en-US" sz="1100" b="1" dirty="0">
                <a:solidFill>
                  <a:srgbClr val="F9EEE7"/>
                </a:solidFill>
                <a:latin typeface="Quattrocento Bold" pitchFamily="34" charset="0"/>
                <a:ea typeface="Quattrocento Bold" pitchFamily="34" charset="-122"/>
                <a:cs typeface="Quattrocento Bold" pitchFamily="34" charset="-120"/>
              </a:rPr>
              <a:t>पुरस्कार:</a:t>
            </a:r>
            <a:r>
              <a:rPr lang="hi-IN" altLang="en-US" sz="1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______________________</a:t>
            </a:r>
            <a:endParaRPr lang="hi-IN" sz="1100" dirty="0"/>
          </a:p>
        </p:txBody>
      </p:sp>
      <p:sp>
        <p:nvSpPr>
          <p:cNvPr id="7" name="Shape 4"/>
          <p:cNvSpPr/>
          <p:nvPr/>
        </p:nvSpPr>
        <p:spPr>
          <a:xfrm>
            <a:off x="8562959" y="1286867"/>
            <a:ext cx="901578" cy="217785"/>
          </a:xfrm>
          <a:prstGeom prst="roundRect">
            <a:avLst>
              <a:gd name="adj" fmla="val 7900"/>
            </a:avLst>
          </a:prstGeom>
          <a:solidFill>
            <a:srgbClr val="44170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648980" y="1329829"/>
            <a:ext cx="1339122" cy="1318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hi-IN" altLang="en-US" sz="9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सीखने के परिणाम</a:t>
            </a:r>
            <a:endParaRPr lang="hi-IN" sz="900" dirty="0"/>
          </a:p>
        </p:txBody>
      </p:sp>
      <p:sp>
        <p:nvSpPr>
          <p:cNvPr id="9" name="Text 6"/>
          <p:cNvSpPr/>
          <p:nvPr/>
        </p:nvSpPr>
        <p:spPr>
          <a:xfrm>
            <a:off x="8562959" y="1545828"/>
            <a:ext cx="2937000" cy="210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hi-IN" altLang="en-US" sz="1300" dirty="0">
                <a:solidFill>
                  <a:srgbClr val="FFD9BE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Learning Outcomes — संवादहीन संचार</a:t>
            </a:r>
            <a:endParaRPr lang="hi-IN" sz="13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62959" y="1872555"/>
            <a:ext cx="2937000" cy="104546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801574" y="2034977"/>
            <a:ext cx="2535968" cy="223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hi-IN" altLang="en-US" sz="13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✍️</a:t>
            </a:r>
            <a:r>
              <a:rPr lang="hi-IN" alt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प्रभावी विज्ञापन</a:t>
            </a:r>
            <a:endParaRPr lang="hi-IN" sz="1300" dirty="0"/>
          </a:p>
        </p:txBody>
      </p:sp>
      <p:sp>
        <p:nvSpPr>
          <p:cNvPr id="12" name="Text 8"/>
          <p:cNvSpPr/>
          <p:nvPr/>
        </p:nvSpPr>
        <p:spPr>
          <a:xfrm>
            <a:off x="8801574" y="2361505"/>
            <a:ext cx="2535968" cy="394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hi-IN" altLang="en-US" sz="1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संवादहीन संचार के माध्यम से प्रभावी विज्ञापन तैयार करना</a:t>
            </a:r>
            <a:endParaRPr lang="hi-IN" sz="11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62959" y="3021012"/>
            <a:ext cx="2937000" cy="84842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801574" y="3183434"/>
            <a:ext cx="2535968" cy="223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hi-IN" altLang="en-US" sz="13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🖼️</a:t>
            </a:r>
            <a:r>
              <a:rPr lang="hi-IN" alt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दृश्य माध्यम</a:t>
            </a:r>
            <a:endParaRPr lang="hi-IN" sz="1300" dirty="0"/>
          </a:p>
        </p:txBody>
      </p:sp>
      <p:sp>
        <p:nvSpPr>
          <p:cNvPr id="15" name="Text 10"/>
          <p:cNvSpPr/>
          <p:nvPr/>
        </p:nvSpPr>
        <p:spPr>
          <a:xfrm>
            <a:off x="8801574" y="3509963"/>
            <a:ext cx="2535968" cy="197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hi-IN" altLang="en-US" sz="1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दृश्य और लिखित माध्यम का सही उपयोग करना</a:t>
            </a:r>
            <a:endParaRPr lang="hi-IN" sz="11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62959" y="3972421"/>
            <a:ext cx="2937000" cy="104546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801574" y="4134842"/>
            <a:ext cx="2535968" cy="223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hi-IN" altLang="en-US" sz="13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🗣️</a:t>
            </a:r>
            <a:r>
              <a:rPr lang="hi-IN" alt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स्पष्ट भाषा</a:t>
            </a:r>
            <a:endParaRPr lang="hi-IN" sz="1300" dirty="0"/>
          </a:p>
        </p:txBody>
      </p:sp>
      <p:sp>
        <p:nvSpPr>
          <p:cNvPr id="18" name="Text 12"/>
          <p:cNvSpPr/>
          <p:nvPr/>
        </p:nvSpPr>
        <p:spPr>
          <a:xfrm>
            <a:off x="8801574" y="4461371"/>
            <a:ext cx="2535968" cy="394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hi-IN" altLang="en-US" sz="1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जनता को जानकारी देने के लिए स्पष्ट और आकर्षक भाषा का प्रयोग</a:t>
            </a:r>
            <a:endParaRPr lang="hi-IN" sz="11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62959" y="5180310"/>
            <a:ext cx="2937000" cy="104546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8801574" y="5283299"/>
            <a:ext cx="2535968" cy="223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hi-IN" altLang="en-US" sz="1300" dirty="0">
                <a:solidFill>
                  <a:srgbClr val="000000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💡</a:t>
            </a:r>
            <a:r>
              <a:rPr lang="hi-IN" altLang="en-US" sz="13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 रचनात्मक सोच</a:t>
            </a:r>
            <a:endParaRPr lang="hi-IN" sz="1300" dirty="0"/>
          </a:p>
        </p:txBody>
      </p:sp>
      <p:sp>
        <p:nvSpPr>
          <p:cNvPr id="21" name="Text 14"/>
          <p:cNvSpPr/>
          <p:nvPr/>
        </p:nvSpPr>
        <p:spPr>
          <a:xfrm>
            <a:off x="8801574" y="5609828"/>
            <a:ext cx="2535968" cy="394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hi-IN" altLang="en-US" sz="1100" dirty="0">
                <a:solidFill>
                  <a:srgbClr val="F9EEE7"/>
                </a:solidFill>
                <a:latin typeface="Quattrocento" pitchFamily="34" charset="0"/>
                <a:ea typeface="Quattrocento" pitchFamily="34" charset="-122"/>
                <a:cs typeface="Quattrocento" pitchFamily="34" charset="-120"/>
              </a:rPr>
              <a:t>समस्या समाधान के लिए रचनात्मक सोच विकसित करना</a:t>
            </a:r>
            <a:endParaRPr lang="hi-IN" sz="11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439BEC-5A4B-A9A0-EFA3-9129C8AF6903}"/>
              </a:ext>
            </a:extLst>
          </p:cNvPr>
          <p:cNvSpPr txBox="1"/>
          <p:nvPr/>
        </p:nvSpPr>
        <p:spPr>
          <a:xfrm>
            <a:off x="4995737" y="-617726"/>
            <a:ext cx="682125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en-US" sz="2400" b="0" dirty="0">
                <a:solidFill>
                  <a:schemeClr val="accent4"/>
                </a:solidFill>
                <a:effectLst/>
              </a:rPr>
            </a:br>
            <a:endParaRPr lang="en-US" sz="2400" b="0" dirty="0">
              <a:solidFill>
                <a:schemeClr val="accent4"/>
              </a:solidFill>
              <a:effectLst/>
            </a:endParaRPr>
          </a:p>
          <a:p>
            <a:pPr rtl="0">
              <a:buNone/>
            </a:pPr>
            <a:r>
              <a:rPr lang="hi-IN" sz="24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        </a:t>
            </a:r>
            <a:r>
              <a:rPr lang="en-US" sz="24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AUGUST ACTIVITY</a:t>
            </a:r>
            <a:endParaRPr lang="en-US" sz="2400" b="0" dirty="0">
              <a:solidFill>
                <a:schemeClr val="accent4"/>
              </a:solidFill>
              <a:effectLst/>
            </a:endParaRPr>
          </a:p>
          <a:p>
            <a:pPr rtl="0">
              <a:buNone/>
            </a:pPr>
            <a:r>
              <a:rPr lang="en-US" sz="24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Lesson: </a:t>
            </a:r>
            <a:r>
              <a:rPr lang="en-US" sz="2400" b="1" i="0" u="none" strike="noStrike" dirty="0" err="1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संवादहीन</a:t>
            </a:r>
            <a:endParaRPr lang="en-US" sz="2400" b="0" dirty="0">
              <a:solidFill>
                <a:schemeClr val="accent4"/>
              </a:solidFill>
              <a:effectLst/>
            </a:endParaRPr>
          </a:p>
          <a:p>
            <a:pPr rtl="0">
              <a:buNone/>
            </a:pPr>
            <a:r>
              <a:rPr lang="en-US" sz="24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Activity: </a:t>
            </a:r>
            <a:r>
              <a:rPr lang="en-US" sz="2400" b="1" i="0" u="none" strike="noStrike" dirty="0" err="1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लापता</a:t>
            </a:r>
            <a:r>
              <a:rPr lang="en-US" sz="24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i="0" u="none" strike="noStrike" dirty="0" err="1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मिट्टू</a:t>
            </a:r>
            <a:r>
              <a:rPr lang="en-US" sz="24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i="0" u="none" strike="noStrike" dirty="0" err="1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पर</a:t>
            </a:r>
            <a:r>
              <a:rPr lang="en-US" sz="24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i="0" u="none" strike="noStrike" dirty="0" err="1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विज्ञापन</a:t>
            </a:r>
            <a:r>
              <a:rPr lang="en-US" sz="24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i="0" u="none" strike="noStrike" dirty="0" err="1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तैयार</a:t>
            </a:r>
            <a:r>
              <a:rPr lang="en-US" sz="24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i="0" u="none" strike="noStrike" dirty="0" err="1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कीजिए</a:t>
            </a:r>
            <a:r>
              <a:rPr lang="en-US" sz="2400" b="1" i="0" u="none" strike="noStrike" dirty="0"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|</a:t>
            </a:r>
            <a:endParaRPr lang="en-US" sz="2400" b="0" dirty="0">
              <a:solidFill>
                <a:schemeClr val="accent4"/>
              </a:solidFill>
              <a:effectLst/>
            </a:endParaRPr>
          </a:p>
          <a:p>
            <a:pPr>
              <a:buNone/>
            </a:pPr>
            <a:br>
              <a:rPr lang="en-US" sz="2400" dirty="0">
                <a:solidFill>
                  <a:schemeClr val="accent4"/>
                </a:solidFill>
              </a:rPr>
            </a:br>
            <a:endParaRPr lang="en-US" sz="2400" dirty="0">
              <a:solidFill>
                <a:schemeClr val="accent4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179C4-358E-FE43-1F81-D5BE5ED18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CA0B6E1B-5D36-FDAC-B478-69FD98BE4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916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109</Words>
  <Application>Microsoft Office PowerPoint</Application>
  <PresentationFormat>Widescreen</PresentationFormat>
  <Paragraphs>25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Quattrocento</vt:lpstr>
      <vt:lpstr>Quattrocento Bold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Priyanka Tiwari</dc:creator>
  <cp:lastModifiedBy>Priyanka Tiwari</cp:lastModifiedBy>
  <cp:revision>2</cp:revision>
  <dcterms:created xsi:type="dcterms:W3CDTF">2026-08-24T04:05:50Z</dcterms:created>
  <dcterms:modified xsi:type="dcterms:W3CDTF">2026-08-24T04:34:17Z</dcterms:modified>
</cp:coreProperties>
</file>